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2"/>
  </p:notesMasterIdLst>
  <p:sldIdLst>
    <p:sldId id="256" r:id="rId2"/>
    <p:sldId id="375" r:id="rId3"/>
    <p:sldId id="376" r:id="rId4"/>
    <p:sldId id="419" r:id="rId5"/>
    <p:sldId id="420" r:id="rId6"/>
    <p:sldId id="422" r:id="rId7"/>
    <p:sldId id="423" r:id="rId8"/>
    <p:sldId id="427" r:id="rId9"/>
    <p:sldId id="428" r:id="rId10"/>
    <p:sldId id="424" r:id="rId11"/>
    <p:sldId id="433" r:id="rId12"/>
    <p:sldId id="434" r:id="rId13"/>
    <p:sldId id="435" r:id="rId14"/>
    <p:sldId id="436" r:id="rId15"/>
    <p:sldId id="429" r:id="rId16"/>
    <p:sldId id="430" r:id="rId17"/>
    <p:sldId id="431" r:id="rId18"/>
    <p:sldId id="425" r:id="rId19"/>
    <p:sldId id="432" r:id="rId20"/>
    <p:sldId id="426" r:id="rId21"/>
    <p:sldId id="442" r:id="rId22"/>
    <p:sldId id="439" r:id="rId23"/>
    <p:sldId id="440" r:id="rId24"/>
    <p:sldId id="441" r:id="rId25"/>
    <p:sldId id="444" r:id="rId26"/>
    <p:sldId id="445" r:id="rId27"/>
    <p:sldId id="438" r:id="rId28"/>
    <p:sldId id="437" r:id="rId29"/>
    <p:sldId id="374" r:id="rId30"/>
    <p:sldId id="283" r:id="rId31"/>
  </p:sldIdLst>
  <p:sldSz cx="12192000" cy="6858000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libri Light" panose="020F0302020204030204" pitchFamily="34" charset="0"/>
      <p:regular r:id="rId37"/>
      <p:italic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0DAB"/>
    <a:srgbClr val="657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848" autoAdjust="0"/>
  </p:normalViewPr>
  <p:slideViewPr>
    <p:cSldViewPr snapToGrid="0">
      <p:cViewPr varScale="1">
        <p:scale>
          <a:sx n="82" d="100"/>
          <a:sy n="82" d="100"/>
        </p:scale>
        <p:origin x="67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E5B73-4BD9-4736-B026-1FD61EB2594A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DF2000-F927-4801-90B4-9F2636A0B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96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75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719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221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36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74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03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2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21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82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65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982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122FD-B32D-414A-B2A4-4904414A5FE2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729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3268" y="962652"/>
            <a:ext cx="11206480" cy="98493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GOOGLE APP ENGINE (GAE) &amp;</a:t>
            </a:r>
          </a:p>
          <a:p>
            <a:pPr algn="ctr"/>
            <a:r>
              <a:rPr 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GOOGLE CLOUD FUNCTION (GCF)</a:t>
            </a:r>
            <a:endParaRPr 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Quicksand" panose="02070303000000060000" pitchFamily="18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540478" y="5012843"/>
            <a:ext cx="5924263" cy="79189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Pertemuan</a:t>
            </a:r>
            <a:r>
              <a:rPr lang="en-US" sz="4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 4</a:t>
            </a:r>
            <a:endParaRPr 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Quicksand" panose="02070303000000060000" pitchFamily="18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3268" y="5804742"/>
            <a:ext cx="7335520" cy="36459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Ahyar Muawwal </a:t>
            </a:r>
            <a:r>
              <a:rPr 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S.Kom</a:t>
            </a: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., M.T</a:t>
            </a:r>
          </a:p>
          <a:p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Quicksand" panose="020703030000000600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41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66056" y="1355487"/>
            <a:ext cx="1134913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0" i="0" dirty="0">
              <a:solidFill>
                <a:srgbClr val="3D3D3D"/>
              </a:solidFill>
              <a:effectLst/>
              <a:latin typeface="Quicksand"/>
            </a:endParaRPr>
          </a:p>
          <a:p>
            <a:pPr marL="342900" indent="-342900">
              <a:buFont typeface="+mj-lt"/>
              <a:buAutoNum type="arabicPeriod" startAt="5"/>
            </a:pPr>
            <a:r>
              <a:rPr lang="en-US" b="1" dirty="0">
                <a:latin typeface="Quicksand"/>
              </a:rPr>
              <a:t>Application versioning</a:t>
            </a:r>
            <a:r>
              <a:rPr lang="en-US" dirty="0">
                <a:latin typeface="Quicksand"/>
              </a:rPr>
              <a:t>. </a:t>
            </a:r>
            <a:r>
              <a:rPr lang="en-US" dirty="0" err="1">
                <a:latin typeface="Quicksand"/>
              </a:rPr>
              <a:t>Kemudahan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untuk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membuat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beberapa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versi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aplikasi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untuk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lingkungan</a:t>
            </a:r>
            <a:r>
              <a:rPr lang="en-US" dirty="0">
                <a:latin typeface="Quicksand"/>
              </a:rPr>
              <a:t> development, testing, </a:t>
            </a:r>
            <a:r>
              <a:rPr lang="en-US" dirty="0" err="1">
                <a:latin typeface="Quicksand"/>
              </a:rPr>
              <a:t>dan</a:t>
            </a:r>
            <a:r>
              <a:rPr lang="en-US" dirty="0">
                <a:latin typeface="Quicksand"/>
              </a:rPr>
              <a:t> </a:t>
            </a:r>
            <a:r>
              <a:rPr lang="en-US" dirty="0" smtClean="0">
                <a:latin typeface="Quicksand"/>
              </a:rPr>
              <a:t>production.</a:t>
            </a:r>
          </a:p>
          <a:p>
            <a:pPr marL="342900" indent="-342900">
              <a:buFont typeface="+mj-lt"/>
              <a:buAutoNum type="arabicPeriod" startAt="5"/>
            </a:pPr>
            <a:endParaRPr lang="en-US" dirty="0" smtClean="0">
              <a:latin typeface="Quicksand"/>
            </a:endParaRPr>
          </a:p>
          <a:p>
            <a:pPr marL="342900" indent="-342900">
              <a:buFont typeface="+mj-lt"/>
              <a:buAutoNum type="arabicPeriod" startAt="5"/>
            </a:pPr>
            <a:r>
              <a:rPr lang="en-US" b="1" dirty="0" smtClean="0">
                <a:latin typeface="Quicksand"/>
              </a:rPr>
              <a:t>Traffic </a:t>
            </a:r>
            <a:r>
              <a:rPr lang="en-US" b="1" dirty="0">
                <a:latin typeface="Quicksand"/>
              </a:rPr>
              <a:t>splitting</a:t>
            </a:r>
            <a:r>
              <a:rPr lang="en-US" dirty="0">
                <a:latin typeface="Quicksand"/>
              </a:rPr>
              <a:t>. </a:t>
            </a:r>
            <a:r>
              <a:rPr lang="en-US" dirty="0" err="1">
                <a:latin typeface="Quicksand"/>
              </a:rPr>
              <a:t>Memungkinkan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pengarahan</a:t>
            </a:r>
            <a:r>
              <a:rPr lang="en-US" dirty="0">
                <a:latin typeface="Quicksand"/>
              </a:rPr>
              <a:t> user </a:t>
            </a:r>
            <a:r>
              <a:rPr lang="en-US" dirty="0" err="1">
                <a:latin typeface="Quicksand"/>
              </a:rPr>
              <a:t>ke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beberapa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versi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aplikasi</a:t>
            </a:r>
            <a:r>
              <a:rPr lang="en-US" dirty="0">
                <a:latin typeface="Quicksand"/>
              </a:rPr>
              <a:t> yang </a:t>
            </a:r>
            <a:r>
              <a:rPr lang="en-US" dirty="0" err="1">
                <a:latin typeface="Quicksand"/>
              </a:rPr>
              <a:t>berbeda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untuk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mengurangi</a:t>
            </a:r>
            <a:r>
              <a:rPr lang="en-US" dirty="0">
                <a:latin typeface="Quicksand"/>
              </a:rPr>
              <a:t> traffic </a:t>
            </a:r>
            <a:r>
              <a:rPr lang="en-US" dirty="0" err="1">
                <a:latin typeface="Quicksand"/>
              </a:rPr>
              <a:t>pada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satu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versi</a:t>
            </a:r>
            <a:r>
              <a:rPr lang="en-US" dirty="0">
                <a:latin typeface="Quicksand"/>
              </a:rPr>
              <a:t> </a:t>
            </a:r>
            <a:r>
              <a:rPr lang="en-US" dirty="0" err="1" smtClean="0">
                <a:latin typeface="Quicksand"/>
              </a:rPr>
              <a:t>aplikasi</a:t>
            </a:r>
            <a:r>
              <a:rPr lang="en-US" dirty="0" smtClean="0">
                <a:latin typeface="Quicksand"/>
              </a:rPr>
              <a:t>.</a:t>
            </a:r>
          </a:p>
          <a:p>
            <a:pPr marL="342900" indent="-342900">
              <a:buFont typeface="+mj-lt"/>
              <a:buAutoNum type="arabicPeriod" startAt="5"/>
            </a:pPr>
            <a:endParaRPr lang="en-US" dirty="0" smtClean="0">
              <a:latin typeface="Quicksand"/>
            </a:endParaRPr>
          </a:p>
          <a:p>
            <a:pPr marL="342900" indent="-342900">
              <a:buFont typeface="+mj-lt"/>
              <a:buAutoNum type="arabicPeriod" startAt="5"/>
            </a:pPr>
            <a:r>
              <a:rPr lang="en-US" b="1" dirty="0" smtClean="0">
                <a:latin typeface="Quicksand"/>
              </a:rPr>
              <a:t>Application </a:t>
            </a:r>
            <a:r>
              <a:rPr lang="en-US" b="1" dirty="0">
                <a:latin typeface="Quicksand"/>
              </a:rPr>
              <a:t>security</a:t>
            </a:r>
            <a:r>
              <a:rPr lang="en-US" dirty="0">
                <a:latin typeface="Quicksand"/>
              </a:rPr>
              <a:t>. </a:t>
            </a:r>
            <a:r>
              <a:rPr lang="en-US" dirty="0" err="1">
                <a:latin typeface="Quicksand"/>
              </a:rPr>
              <a:t>Meningkatkan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keamanan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aplikasi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Anda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dengan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memanfaatkan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sertifikat</a:t>
            </a:r>
            <a:r>
              <a:rPr lang="en-US" dirty="0">
                <a:latin typeface="Quicksand"/>
              </a:rPr>
              <a:t> SSL/TLS yang </a:t>
            </a:r>
            <a:r>
              <a:rPr lang="en-US" dirty="0" err="1">
                <a:latin typeface="Quicksand"/>
              </a:rPr>
              <a:t>dikelola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secara</a:t>
            </a:r>
            <a:r>
              <a:rPr lang="en-US" dirty="0">
                <a:latin typeface="Quicksand"/>
              </a:rPr>
              <a:t> default di domain </a:t>
            </a:r>
            <a:r>
              <a:rPr lang="en-US" dirty="0" err="1">
                <a:latin typeface="Quicksand"/>
              </a:rPr>
              <a:t>khusus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aplikasi</a:t>
            </a:r>
            <a:r>
              <a:rPr lang="en-US" dirty="0">
                <a:latin typeface="Quicksand"/>
              </a:rPr>
              <a:t> </a:t>
            </a:r>
            <a:r>
              <a:rPr lang="en-US" dirty="0" err="1" smtClean="0">
                <a:latin typeface="Quicksand"/>
              </a:rPr>
              <a:t>Anda</a:t>
            </a:r>
            <a:r>
              <a:rPr lang="en-US" dirty="0" smtClean="0">
                <a:latin typeface="Quicksand"/>
              </a:rPr>
              <a:t>.</a:t>
            </a:r>
          </a:p>
          <a:p>
            <a:pPr marL="342900" indent="-342900">
              <a:buFont typeface="+mj-lt"/>
              <a:buAutoNum type="arabicPeriod" startAt="5"/>
            </a:pPr>
            <a:endParaRPr lang="en-US" dirty="0" smtClean="0">
              <a:latin typeface="Quicksand"/>
            </a:endParaRPr>
          </a:p>
          <a:p>
            <a:pPr marL="342900" indent="-342900">
              <a:buFont typeface="+mj-lt"/>
              <a:buAutoNum type="arabicPeriod" startAt="5"/>
            </a:pPr>
            <a:r>
              <a:rPr lang="en-US" b="1" dirty="0" smtClean="0">
                <a:latin typeface="Quicksand"/>
              </a:rPr>
              <a:t>Service </a:t>
            </a:r>
            <a:r>
              <a:rPr lang="en-US" b="1" dirty="0">
                <a:latin typeface="Quicksand"/>
              </a:rPr>
              <a:t>Ecosystem</a:t>
            </a:r>
            <a:r>
              <a:rPr lang="en-US" dirty="0">
                <a:latin typeface="Quicksand"/>
              </a:rPr>
              <a:t>. </a:t>
            </a:r>
            <a:r>
              <a:rPr lang="en-US" dirty="0" err="1">
                <a:latin typeface="Quicksand"/>
              </a:rPr>
              <a:t>Dukungan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ekosistem</a:t>
            </a:r>
            <a:r>
              <a:rPr lang="en-US" dirty="0">
                <a:latin typeface="Quicksand"/>
              </a:rPr>
              <a:t> </a:t>
            </a:r>
            <a:r>
              <a:rPr lang="en-US" dirty="0" err="1">
                <a:latin typeface="Quicksand"/>
              </a:rPr>
              <a:t>layanan</a:t>
            </a:r>
            <a:r>
              <a:rPr lang="en-US" dirty="0">
                <a:latin typeface="Quicksand"/>
              </a:rPr>
              <a:t> GCP </a:t>
            </a:r>
            <a:r>
              <a:rPr lang="en-US" dirty="0" err="1">
                <a:latin typeface="Quicksand"/>
              </a:rPr>
              <a:t>seperti</a:t>
            </a:r>
            <a:r>
              <a:rPr lang="en-US" dirty="0">
                <a:latin typeface="Quicksand"/>
              </a:rPr>
              <a:t> cloud developer tools.</a:t>
            </a:r>
          </a:p>
          <a:p>
            <a:pPr marL="342900" indent="-342900">
              <a:buFont typeface="+mj-lt"/>
              <a:buAutoNum type="arabicPeriod"/>
            </a:pPr>
            <a:endParaRPr lang="en-US" b="0" i="0" dirty="0">
              <a:solidFill>
                <a:srgbClr val="3D3D3D"/>
              </a:solidFill>
              <a:effectLst/>
              <a:latin typeface="Quicksand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87899" y="314521"/>
            <a:ext cx="116437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3D3D3D"/>
                </a:solidFill>
                <a:latin typeface="Quicksand"/>
              </a:rPr>
              <a:t>Google App Engine </a:t>
            </a:r>
            <a:r>
              <a:rPr lang="en-US" sz="3200" b="1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3200" b="1" dirty="0" err="1">
                <a:solidFill>
                  <a:srgbClr val="3D3D3D"/>
                </a:solidFill>
                <a:latin typeface="Quicksand"/>
              </a:rPr>
              <a:t>beberapa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3200" b="1" dirty="0" err="1">
                <a:solidFill>
                  <a:srgbClr val="3D3D3D"/>
                </a:solidFill>
                <a:latin typeface="Quicksand"/>
              </a:rPr>
              <a:t>fitur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3200" b="1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3200" b="1" dirty="0" err="1">
                <a:solidFill>
                  <a:srgbClr val="3D3D3D"/>
                </a:solidFill>
                <a:latin typeface="Quicksand"/>
              </a:rPr>
              <a:t>berikut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2521" y="4095003"/>
            <a:ext cx="2509201" cy="354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831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98105" y="334071"/>
            <a:ext cx="113024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3D3D3D"/>
                </a:solidFill>
                <a:latin typeface="Quicksand"/>
              </a:rPr>
              <a:t>Secara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hirarki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, App Engine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berada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bawah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project,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satu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project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hanya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dapat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satu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App Engine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saja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Namun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demikian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, di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application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nantinya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dibuat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beberapa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service.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Ketika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membuat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application,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mendapat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satu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service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bernama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default.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App Engine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tergambar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pada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ilustrasi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berikut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: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7479"/>
          <a:stretch/>
        </p:blipFill>
        <p:spPr>
          <a:xfrm>
            <a:off x="520473" y="1483568"/>
            <a:ext cx="10106025" cy="400973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20473" y="5657671"/>
            <a:ext cx="113387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D3D3D"/>
                </a:solidFill>
                <a:latin typeface="Quicksand"/>
              </a:rPr>
              <a:t>Kita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dapat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menggunakan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Service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memecah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satu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Application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menjadi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beberapa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komponen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logical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atau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fitur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073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4759" y="329691"/>
            <a:ext cx="116103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D3D3D"/>
                </a:solidFill>
                <a:latin typeface="Quicksand"/>
              </a:rPr>
              <a:t>App Engine </a:t>
            </a:r>
            <a:r>
              <a:rPr lang="en-US" b="1" dirty="0" smtClean="0">
                <a:solidFill>
                  <a:srgbClr val="3D3D3D"/>
                </a:solidFill>
                <a:latin typeface="Quicksand"/>
              </a:rPr>
              <a:t>Environments</a:t>
            </a:r>
          </a:p>
          <a:p>
            <a:endParaRPr lang="en-US" b="1" dirty="0">
              <a:solidFill>
                <a:srgbClr val="3D3D3D"/>
              </a:solidFill>
              <a:latin typeface="Quicksand"/>
            </a:endParaRPr>
          </a:p>
          <a:p>
            <a:r>
              <a:rPr lang="en-US" dirty="0">
                <a:solidFill>
                  <a:srgbClr val="3D3D3D"/>
                </a:solidFill>
                <a:latin typeface="Quicksand"/>
              </a:rPr>
              <a:t>App Engine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2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jenis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environment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deployment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Kita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juga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menggunakan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kedua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environment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secara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bersamaan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kebutuhan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</a:t>
            </a:r>
            <a:endParaRPr lang="en-US" b="0" i="0" dirty="0">
              <a:solidFill>
                <a:srgbClr val="3D3D3D"/>
              </a:solidFill>
              <a:effectLst/>
              <a:latin typeface="Quicksand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5233" y="1720840"/>
            <a:ext cx="1129004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D3D3D"/>
                </a:solidFill>
                <a:latin typeface="Quicksand"/>
              </a:rPr>
              <a:t>Standard </a:t>
            </a:r>
            <a:r>
              <a:rPr lang="en-US" b="1" dirty="0" smtClean="0">
                <a:solidFill>
                  <a:srgbClr val="3D3D3D"/>
                </a:solidFill>
                <a:latin typeface="Quicksand"/>
              </a:rPr>
              <a:t>Environment</a:t>
            </a:r>
          </a:p>
          <a:p>
            <a:endParaRPr lang="en-US" b="1" dirty="0">
              <a:solidFill>
                <a:srgbClr val="3D3D3D"/>
              </a:solidFill>
              <a:latin typeface="Quicksand"/>
            </a:endParaRPr>
          </a:p>
          <a:p>
            <a:r>
              <a:rPr lang="en-US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dijalankan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sebuah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container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menggunakan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environment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menjalankan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bahasa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pemrograman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Python 2.7, Python 3.7, Java 8, Node.js 8, Node.js 10, PHP 5.5, PHP 7.2, Go 1.9, Go 1.11,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Go 1.12 (beta).</a:t>
            </a:r>
          </a:p>
          <a:p>
            <a:r>
              <a:rPr lang="en-US" dirty="0">
                <a:solidFill>
                  <a:srgbClr val="3D3D3D"/>
                </a:solidFill>
                <a:latin typeface="Quicksand"/>
              </a:rPr>
              <a:t>Environment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cocok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membutuhkan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scaling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cepat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bahkan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standard environment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memungkinkan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menggunakan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0 instances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ketika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tidak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ada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traffic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menuju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Sehingga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tidak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ada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biaya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dimasukkan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billing.</a:t>
            </a:r>
            <a:endParaRPr lang="en-US" b="0" i="0" dirty="0">
              <a:solidFill>
                <a:srgbClr val="3D3D3D"/>
              </a:solidFill>
              <a:effectLst/>
              <a:latin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516408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53142" y="502909"/>
            <a:ext cx="1019835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3D3D3D"/>
                </a:solidFill>
                <a:latin typeface="Quicksand"/>
              </a:rPr>
              <a:t>Flexible Environment</a:t>
            </a:r>
          </a:p>
          <a:p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r>
              <a:rPr lang="en-US" dirty="0" err="1" smtClean="0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dijalankan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Docker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containers di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mesin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virtual Compute Engine (VM). Environment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dukungan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beberapa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bahasa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Python, Java, Node.js, Go, Ruby, PHP,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.NET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.</a:t>
            </a:r>
          </a:p>
          <a:p>
            <a:endParaRPr lang="en-US" dirty="0">
              <a:solidFill>
                <a:srgbClr val="3D3D3D"/>
              </a:solidFill>
              <a:latin typeface="Quicksand"/>
            </a:endParaRPr>
          </a:p>
          <a:p>
            <a:r>
              <a:rPr lang="en-US" dirty="0">
                <a:solidFill>
                  <a:srgbClr val="3D3D3D"/>
                </a:solidFill>
                <a:latin typeface="Quicksand"/>
              </a:rPr>
              <a:t>Flexible environment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fluktuasi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traffic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konsisten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Developer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melakukan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sejumlah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kustomisasi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terhadap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library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atau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tools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cara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melakukan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deployment container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sendiri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</a:t>
            </a:r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endParaRPr lang="en-US" dirty="0">
              <a:solidFill>
                <a:srgbClr val="3D3D3D"/>
              </a:solidFill>
              <a:latin typeface="Quicksand"/>
            </a:endParaRPr>
          </a:p>
          <a:p>
            <a:r>
              <a:rPr lang="en-US" dirty="0" err="1" smtClean="0">
                <a:solidFill>
                  <a:srgbClr val="3D3D3D"/>
                </a:solidFill>
                <a:latin typeface="Quicksand"/>
              </a:rPr>
              <a:t>Tidak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standard environment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melakukan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scaling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hingga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0 instance, flex environment minimal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menjalankan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satu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container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menjalankan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service.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Anda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tetap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terkena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tagihan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ketikan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container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tersebut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menyala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meskipun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tidak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aktivitas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pada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sistem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</a:t>
            </a:r>
            <a:endParaRPr lang="en-US" b="0" i="0" dirty="0">
              <a:solidFill>
                <a:srgbClr val="3D3D3D"/>
              </a:solidFill>
              <a:effectLst/>
              <a:latin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3466362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33062" y="694473"/>
            <a:ext cx="10394302" cy="190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D3D3D"/>
                </a:solidFill>
                <a:latin typeface="Quicksand"/>
              </a:rPr>
              <a:t>Pricing</a:t>
            </a:r>
          </a:p>
          <a:p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r>
              <a:rPr lang="en-US" dirty="0" err="1" smtClean="0">
                <a:solidFill>
                  <a:srgbClr val="3D3D3D"/>
                </a:solidFill>
                <a:latin typeface="Quicksand"/>
              </a:rPr>
              <a:t>Sama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layanan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lain,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tarif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App Engine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dihitung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resource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Tarif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App Engine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standard environment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dihitung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per jam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Instance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sedangkan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flexible environment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dihitung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per jam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spesifikasi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mesin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Tarif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juga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berbeda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region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6054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03321" y="1818808"/>
            <a:ext cx="971672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 err="1" smtClean="0">
                <a:solidFill>
                  <a:srgbClr val="333333"/>
                </a:solidFill>
                <a:latin typeface="Nunito"/>
              </a:rPr>
              <a:t>Apa</a:t>
            </a:r>
            <a:r>
              <a:rPr lang="en-US" sz="6000" b="1" dirty="0" smtClean="0">
                <a:solidFill>
                  <a:srgbClr val="333333"/>
                </a:solidFill>
                <a:latin typeface="Nunito"/>
              </a:rPr>
              <a:t> </a:t>
            </a:r>
            <a:r>
              <a:rPr lang="en-US" sz="6000" b="1" dirty="0" err="1" smtClean="0">
                <a:solidFill>
                  <a:srgbClr val="333333"/>
                </a:solidFill>
                <a:latin typeface="Nunito"/>
              </a:rPr>
              <a:t>itu</a:t>
            </a:r>
            <a:r>
              <a:rPr lang="en-US" sz="6000" b="1" dirty="0" smtClean="0">
                <a:solidFill>
                  <a:srgbClr val="333333"/>
                </a:solidFill>
                <a:latin typeface="Nunito"/>
              </a:rPr>
              <a:t> GOOGLE CLOUD FUNCTION (GCF) ?</a:t>
            </a:r>
            <a:endParaRPr lang="en-US" sz="6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1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4321" y="1083154"/>
            <a:ext cx="1086464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Google Cloud Functions </a:t>
            </a:r>
            <a:r>
              <a:rPr lang="en-US" sz="3200" dirty="0" err="1"/>
              <a:t>adalah</a:t>
            </a:r>
            <a:r>
              <a:rPr lang="en-US" sz="3200" dirty="0"/>
              <a:t> </a:t>
            </a:r>
            <a:r>
              <a:rPr lang="en-US" sz="3200" dirty="0" err="1"/>
              <a:t>sebuah</a:t>
            </a:r>
            <a:r>
              <a:rPr lang="en-US" sz="3200" dirty="0"/>
              <a:t> model </a:t>
            </a:r>
            <a:r>
              <a:rPr lang="en-US" sz="3200" dirty="0" err="1"/>
              <a:t>komputasi</a:t>
            </a:r>
            <a:r>
              <a:rPr lang="en-US" sz="3200" dirty="0"/>
              <a:t> </a:t>
            </a:r>
            <a:r>
              <a:rPr lang="en-US" sz="3200" dirty="0" err="1"/>
              <a:t>serverless</a:t>
            </a:r>
            <a:r>
              <a:rPr lang="en-US" sz="3200" dirty="0"/>
              <a:t> (</a:t>
            </a:r>
            <a:r>
              <a:rPr lang="en-US" sz="3200" dirty="0" err="1"/>
              <a:t>tanpa</a:t>
            </a:r>
            <a:r>
              <a:rPr lang="en-US" sz="3200" dirty="0"/>
              <a:t> server) </a:t>
            </a:r>
            <a:r>
              <a:rPr lang="en-US" sz="3200" dirty="0" err="1"/>
              <a:t>untuk</a:t>
            </a:r>
            <a:r>
              <a:rPr lang="en-US" sz="3200" dirty="0"/>
              <a:t> </a:t>
            </a:r>
            <a:r>
              <a:rPr lang="en-US" sz="3200" dirty="0" err="1"/>
              <a:t>membangun</a:t>
            </a:r>
            <a:r>
              <a:rPr lang="en-US" sz="3200" dirty="0"/>
              <a:t> </a:t>
            </a:r>
            <a:r>
              <a:rPr lang="en-US" sz="3200" dirty="0" err="1"/>
              <a:t>aplikasi</a:t>
            </a:r>
            <a:r>
              <a:rPr lang="en-US" sz="3200" dirty="0"/>
              <a:t> cloud. </a:t>
            </a:r>
            <a:endParaRPr lang="en-US" sz="3200" dirty="0" smtClean="0"/>
          </a:p>
          <a:p>
            <a:endParaRPr lang="en-US" sz="3200" dirty="0"/>
          </a:p>
          <a:p>
            <a:r>
              <a:rPr lang="en-US" sz="3200" dirty="0" smtClean="0"/>
              <a:t>Cloud </a:t>
            </a:r>
            <a:r>
              <a:rPr lang="en-US" sz="3200" dirty="0"/>
              <a:t>Functions </a:t>
            </a:r>
            <a:r>
              <a:rPr lang="en-US" sz="3200" dirty="0" err="1"/>
              <a:t>bersifat</a:t>
            </a:r>
            <a:r>
              <a:rPr lang="en-US" sz="3200" dirty="0"/>
              <a:t> </a:t>
            </a:r>
            <a:r>
              <a:rPr lang="en-US" sz="3200" dirty="0" err="1"/>
              <a:t>serverless</a:t>
            </a:r>
            <a:r>
              <a:rPr lang="en-US" sz="3200" dirty="0"/>
              <a:t> </a:t>
            </a:r>
            <a:r>
              <a:rPr lang="en-US" sz="3200" dirty="0" err="1"/>
              <a:t>seperti</a:t>
            </a:r>
            <a:r>
              <a:rPr lang="en-US" sz="3200" dirty="0"/>
              <a:t> Google App Engine, </a:t>
            </a:r>
            <a:r>
              <a:rPr lang="en-US" sz="3200" dirty="0" err="1"/>
              <a:t>namun</a:t>
            </a:r>
            <a:r>
              <a:rPr lang="en-US" sz="3200" dirty="0"/>
              <a:t> Cloud Functions </a:t>
            </a:r>
            <a:r>
              <a:rPr lang="en-US" sz="3200" dirty="0" err="1"/>
              <a:t>memiliki</a:t>
            </a:r>
            <a:r>
              <a:rPr lang="en-US" sz="3200" dirty="0"/>
              <a:t> </a:t>
            </a:r>
            <a:r>
              <a:rPr lang="en-US" sz="3200" dirty="0" err="1"/>
              <a:t>ukuran</a:t>
            </a:r>
            <a:r>
              <a:rPr lang="en-US" sz="3200" dirty="0"/>
              <a:t> </a:t>
            </a:r>
            <a:r>
              <a:rPr lang="en-US" sz="3200" dirty="0" err="1"/>
              <a:t>lebih</a:t>
            </a:r>
            <a:r>
              <a:rPr lang="en-US" sz="3200" dirty="0"/>
              <a:t> </a:t>
            </a:r>
            <a:r>
              <a:rPr lang="en-US" sz="3200" dirty="0" err="1"/>
              <a:t>kecil</a:t>
            </a:r>
            <a:r>
              <a:rPr lang="en-US" sz="3200" dirty="0"/>
              <a:t> </a:t>
            </a:r>
            <a:r>
              <a:rPr lang="en-US" sz="3200" dirty="0" err="1"/>
              <a:t>karena</a:t>
            </a:r>
            <a:r>
              <a:rPr lang="en-US" sz="3200" dirty="0"/>
              <a:t> yang </a:t>
            </a:r>
            <a:r>
              <a:rPr lang="en-US" sz="3200" dirty="0" err="1"/>
              <a:t>kita</a:t>
            </a:r>
            <a:r>
              <a:rPr lang="en-US" sz="3200" dirty="0"/>
              <a:t> deploy </a:t>
            </a:r>
            <a:r>
              <a:rPr lang="en-US" sz="3200" dirty="0" err="1"/>
              <a:t>adalah</a:t>
            </a:r>
            <a:r>
              <a:rPr lang="en-US" sz="3200" dirty="0"/>
              <a:t> </a:t>
            </a:r>
            <a:r>
              <a:rPr lang="en-US" sz="3200" dirty="0" err="1"/>
              <a:t>kode</a:t>
            </a:r>
            <a:r>
              <a:rPr lang="en-US" sz="3200" dirty="0"/>
              <a:t> </a:t>
            </a:r>
            <a:r>
              <a:rPr lang="en-US" sz="3200" dirty="0" err="1"/>
              <a:t>logika</a:t>
            </a:r>
            <a:r>
              <a:rPr lang="en-US" sz="3200" dirty="0"/>
              <a:t> yang </a:t>
            </a:r>
            <a:r>
              <a:rPr lang="en-US" sz="3200" dirty="0" err="1"/>
              <a:t>berada</a:t>
            </a:r>
            <a:r>
              <a:rPr lang="en-US" sz="3200" dirty="0"/>
              <a:t> di </a:t>
            </a:r>
            <a:r>
              <a:rPr lang="en-US" sz="3200" dirty="0" err="1"/>
              <a:t>dalam</a:t>
            </a:r>
            <a:r>
              <a:rPr lang="en-US" sz="3200" dirty="0"/>
              <a:t> </a:t>
            </a:r>
            <a:r>
              <a:rPr lang="en-US" sz="3200" dirty="0" err="1"/>
              <a:t>fungsi</a:t>
            </a:r>
            <a:r>
              <a:rPr lang="en-US" sz="3200" dirty="0"/>
              <a:t>, </a:t>
            </a:r>
            <a:r>
              <a:rPr lang="en-US" sz="3200" dirty="0" err="1"/>
              <a:t>bukan</a:t>
            </a:r>
            <a:r>
              <a:rPr lang="en-US" sz="3200" dirty="0"/>
              <a:t> </a:t>
            </a:r>
            <a:r>
              <a:rPr lang="en-US" sz="3200" dirty="0" err="1"/>
              <a:t>aplikasi</a:t>
            </a:r>
            <a:r>
              <a:rPr lang="en-US" sz="3200" dirty="0"/>
              <a:t> </a:t>
            </a:r>
            <a:r>
              <a:rPr lang="en-US" sz="3200" dirty="0" err="1"/>
              <a:t>seperti</a:t>
            </a:r>
            <a:r>
              <a:rPr lang="en-US" sz="3200" dirty="0"/>
              <a:t> </a:t>
            </a:r>
            <a:r>
              <a:rPr lang="en-US" sz="3200" dirty="0" err="1"/>
              <a:t>pada</a:t>
            </a:r>
            <a:r>
              <a:rPr lang="en-US" sz="3200" dirty="0"/>
              <a:t> App Engine. 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484" y="3650689"/>
            <a:ext cx="3041047" cy="430114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14321" y="258538"/>
            <a:ext cx="59875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3D3D3D"/>
                </a:solidFill>
                <a:latin typeface="Quicksand"/>
              </a:rPr>
              <a:t>Google </a:t>
            </a:r>
            <a:r>
              <a:rPr lang="en-US" sz="3200" b="1" dirty="0" smtClean="0">
                <a:solidFill>
                  <a:srgbClr val="3D3D3D"/>
                </a:solidFill>
                <a:latin typeface="Quicksand"/>
              </a:rPr>
              <a:t>Cloud Function (GAE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)</a:t>
            </a:r>
            <a:endParaRPr lang="en-US" sz="3200" b="1" i="0" dirty="0">
              <a:solidFill>
                <a:srgbClr val="3D3D3D"/>
              </a:solidFill>
              <a:effectLst/>
              <a:latin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355569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4321" y="952525"/>
            <a:ext cx="1086464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Kita </a:t>
            </a:r>
            <a:r>
              <a:rPr lang="en-US" sz="3200" dirty="0" err="1"/>
              <a:t>tidak</a:t>
            </a:r>
            <a:r>
              <a:rPr lang="en-US" sz="3200" dirty="0"/>
              <a:t> </a:t>
            </a:r>
            <a:r>
              <a:rPr lang="en-US" sz="3200" dirty="0" err="1"/>
              <a:t>perlu</a:t>
            </a:r>
            <a:r>
              <a:rPr lang="en-US" sz="3200" dirty="0"/>
              <a:t> </a:t>
            </a:r>
            <a:r>
              <a:rPr lang="en-US" sz="3200" dirty="0" err="1"/>
              <a:t>melakukan</a:t>
            </a:r>
            <a:r>
              <a:rPr lang="en-US" sz="3200" dirty="0"/>
              <a:t> </a:t>
            </a:r>
            <a:r>
              <a:rPr lang="en-US" sz="3200" dirty="0" err="1"/>
              <a:t>pengaturan</a:t>
            </a:r>
            <a:r>
              <a:rPr lang="en-US" sz="3200" dirty="0"/>
              <a:t> </a:t>
            </a:r>
            <a:r>
              <a:rPr lang="en-US" sz="3200" dirty="0" err="1"/>
              <a:t>terhadap</a:t>
            </a:r>
            <a:r>
              <a:rPr lang="en-US" sz="3200" dirty="0"/>
              <a:t> </a:t>
            </a:r>
            <a:r>
              <a:rPr lang="en-US" sz="3200" dirty="0" err="1"/>
              <a:t>infrastruktur</a:t>
            </a:r>
            <a:r>
              <a:rPr lang="en-US" sz="3200" dirty="0"/>
              <a:t> </a:t>
            </a:r>
            <a:r>
              <a:rPr lang="en-US" sz="3200" dirty="0" err="1"/>
              <a:t>atau</a:t>
            </a:r>
            <a:r>
              <a:rPr lang="en-US" sz="3200" dirty="0"/>
              <a:t> server yang </a:t>
            </a:r>
            <a:r>
              <a:rPr lang="en-US" sz="3200" dirty="0" err="1"/>
              <a:t>menjalankan</a:t>
            </a:r>
            <a:r>
              <a:rPr lang="en-US" sz="3200" dirty="0"/>
              <a:t> Cloud Functions. </a:t>
            </a:r>
            <a:r>
              <a:rPr lang="en-US" sz="3200" dirty="0" err="1"/>
              <a:t>Layanan</a:t>
            </a:r>
            <a:r>
              <a:rPr lang="en-US" sz="3200" dirty="0"/>
              <a:t> </a:t>
            </a:r>
            <a:r>
              <a:rPr lang="en-US" sz="3200" dirty="0" err="1"/>
              <a:t>seperti</a:t>
            </a:r>
            <a:r>
              <a:rPr lang="en-US" sz="3200" dirty="0"/>
              <a:t> </a:t>
            </a:r>
            <a:r>
              <a:rPr lang="en-US" sz="3200" dirty="0" err="1"/>
              <a:t>ini</a:t>
            </a:r>
            <a:r>
              <a:rPr lang="en-US" sz="3200" dirty="0"/>
              <a:t> </a:t>
            </a:r>
            <a:r>
              <a:rPr lang="en-US" sz="3200" dirty="0" err="1"/>
              <a:t>bisa</a:t>
            </a:r>
            <a:r>
              <a:rPr lang="en-US" sz="3200" dirty="0"/>
              <a:t> </a:t>
            </a:r>
            <a:r>
              <a:rPr lang="en-US" sz="3200" dirty="0" err="1"/>
              <a:t>disebut</a:t>
            </a:r>
            <a:r>
              <a:rPr lang="en-US" sz="3200" dirty="0"/>
              <a:t> </a:t>
            </a:r>
            <a:r>
              <a:rPr lang="en-US" sz="3200" dirty="0" err="1"/>
              <a:t>juga</a:t>
            </a:r>
            <a:r>
              <a:rPr lang="en-US" sz="3200" dirty="0"/>
              <a:t> Function as a Service (</a:t>
            </a:r>
            <a:r>
              <a:rPr lang="en-US" sz="3200" dirty="0" err="1"/>
              <a:t>FaaS</a:t>
            </a:r>
            <a:r>
              <a:rPr lang="en-US" sz="3200" dirty="0" smtClean="0"/>
              <a:t>).</a:t>
            </a:r>
          </a:p>
          <a:p>
            <a:endParaRPr lang="en-US" sz="3200" dirty="0"/>
          </a:p>
          <a:p>
            <a:r>
              <a:rPr lang="en-US" sz="3200" dirty="0"/>
              <a:t>Cloud Functions </a:t>
            </a:r>
            <a:r>
              <a:rPr lang="en-US" sz="3200" dirty="0" err="1"/>
              <a:t>bisa</a:t>
            </a:r>
            <a:r>
              <a:rPr lang="en-US" sz="3200" dirty="0"/>
              <a:t> </a:t>
            </a:r>
            <a:r>
              <a:rPr lang="en-US" sz="3200" dirty="0" err="1"/>
              <a:t>ditulis</a:t>
            </a:r>
            <a:r>
              <a:rPr lang="en-US" sz="3200" dirty="0"/>
              <a:t> </a:t>
            </a:r>
            <a:r>
              <a:rPr lang="en-US" sz="3200" dirty="0" err="1"/>
              <a:t>dalam</a:t>
            </a:r>
            <a:r>
              <a:rPr lang="en-US" sz="3200" dirty="0"/>
              <a:t> </a:t>
            </a:r>
            <a:r>
              <a:rPr lang="en-US" sz="3200" dirty="0" err="1"/>
              <a:t>beberapa</a:t>
            </a:r>
            <a:r>
              <a:rPr lang="en-US" sz="3200" dirty="0"/>
              <a:t> </a:t>
            </a:r>
            <a:r>
              <a:rPr lang="en-US" sz="3200" dirty="0" err="1"/>
              <a:t>bahasa</a:t>
            </a:r>
            <a:r>
              <a:rPr lang="en-US" sz="3200" dirty="0"/>
              <a:t> </a:t>
            </a:r>
            <a:r>
              <a:rPr lang="en-US" sz="3200" dirty="0" err="1"/>
              <a:t>pemrograman</a:t>
            </a:r>
            <a:r>
              <a:rPr lang="en-US" sz="3200" dirty="0"/>
              <a:t> </a:t>
            </a:r>
            <a:r>
              <a:rPr lang="en-US" sz="3200" dirty="0" err="1"/>
              <a:t>seperti</a:t>
            </a:r>
            <a:r>
              <a:rPr lang="en-US" sz="3200" dirty="0"/>
              <a:t>: Python 3.7, Node.js 6, Node.js 8, </a:t>
            </a:r>
            <a:r>
              <a:rPr lang="en-US" sz="3200" dirty="0" err="1"/>
              <a:t>dan</a:t>
            </a:r>
            <a:r>
              <a:rPr lang="en-US" sz="3200" dirty="0"/>
              <a:t> Go 1.11. </a:t>
            </a:r>
            <a:r>
              <a:rPr lang="en-US" sz="3200" dirty="0" err="1"/>
              <a:t>Fungsi</a:t>
            </a:r>
            <a:r>
              <a:rPr lang="en-US" sz="3200" dirty="0"/>
              <a:t> yang </a:t>
            </a:r>
            <a:r>
              <a:rPr lang="en-US" sz="3200" dirty="0" err="1"/>
              <a:t>telah</a:t>
            </a:r>
            <a:r>
              <a:rPr lang="en-US" sz="3200" dirty="0"/>
              <a:t> di-deploy </a:t>
            </a:r>
            <a:r>
              <a:rPr lang="en-US" sz="3200" dirty="0" err="1"/>
              <a:t>ke</a:t>
            </a:r>
            <a:r>
              <a:rPr lang="en-US" sz="3200" dirty="0"/>
              <a:t> Cloud Functions </a:t>
            </a:r>
            <a:r>
              <a:rPr lang="en-US" sz="3200" dirty="0" err="1"/>
              <a:t>akan</a:t>
            </a:r>
            <a:r>
              <a:rPr lang="en-US" sz="3200" dirty="0"/>
              <a:t> </a:t>
            </a:r>
            <a:r>
              <a:rPr lang="en-US" sz="3200" dirty="0" err="1"/>
              <a:t>dijalankan</a:t>
            </a:r>
            <a:r>
              <a:rPr lang="en-US" sz="3200" dirty="0"/>
              <a:t> </a:t>
            </a:r>
            <a:r>
              <a:rPr lang="en-US" sz="3200" dirty="0" err="1"/>
              <a:t>setiap</a:t>
            </a:r>
            <a:r>
              <a:rPr lang="en-US" sz="3200" dirty="0"/>
              <a:t> kali </a:t>
            </a:r>
            <a:r>
              <a:rPr lang="en-US" sz="3200" dirty="0" err="1"/>
              <a:t>ada</a:t>
            </a:r>
            <a:r>
              <a:rPr lang="en-US" sz="3200" dirty="0"/>
              <a:t> trigger </a:t>
            </a:r>
            <a:r>
              <a:rPr lang="en-US" sz="3200" dirty="0" err="1"/>
              <a:t>dari</a:t>
            </a:r>
            <a:r>
              <a:rPr lang="en-US" sz="3200" dirty="0"/>
              <a:t> </a:t>
            </a:r>
            <a:r>
              <a:rPr lang="en-US" sz="3200" dirty="0" err="1"/>
              <a:t>akses</a:t>
            </a:r>
            <a:r>
              <a:rPr lang="en-US" sz="3200" dirty="0"/>
              <a:t> endpoint/URL </a:t>
            </a:r>
            <a:r>
              <a:rPr lang="en-US" sz="3200" dirty="0" err="1"/>
              <a:t>atau</a:t>
            </a:r>
            <a:r>
              <a:rPr lang="en-US" sz="3200" dirty="0"/>
              <a:t> </a:t>
            </a:r>
            <a:r>
              <a:rPr lang="en-US" sz="3200" dirty="0" err="1"/>
              <a:t>ketika</a:t>
            </a:r>
            <a:r>
              <a:rPr lang="en-US" sz="3200" dirty="0"/>
              <a:t> </a:t>
            </a:r>
            <a:r>
              <a:rPr lang="en-US" sz="3200" dirty="0" err="1"/>
              <a:t>ada</a:t>
            </a:r>
            <a:r>
              <a:rPr lang="en-US" sz="3200" dirty="0"/>
              <a:t> event yang </a:t>
            </a:r>
            <a:r>
              <a:rPr lang="en-US" sz="3200" dirty="0" err="1"/>
              <a:t>terjadi</a:t>
            </a:r>
            <a:r>
              <a:rPr lang="en-US" sz="3200" dirty="0"/>
              <a:t> </a:t>
            </a:r>
            <a:r>
              <a:rPr lang="en-US" sz="3200" dirty="0" err="1"/>
              <a:t>pada</a:t>
            </a:r>
            <a:r>
              <a:rPr lang="en-US" sz="3200" dirty="0"/>
              <a:t> Cloud Pub/Sub, Cloud Storage, Firebase, </a:t>
            </a:r>
            <a:r>
              <a:rPr lang="en-US" sz="3200" dirty="0" err="1"/>
              <a:t>atau</a:t>
            </a:r>
            <a:r>
              <a:rPr lang="en-US" sz="3200" dirty="0"/>
              <a:t> yang lain.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7962" y="4573278"/>
            <a:ext cx="1974038" cy="279201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14321" y="258538"/>
            <a:ext cx="59875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3D3D3D"/>
                </a:solidFill>
                <a:latin typeface="Quicksand"/>
              </a:rPr>
              <a:t>Google </a:t>
            </a:r>
            <a:r>
              <a:rPr lang="en-US" sz="3200" b="1" dirty="0" smtClean="0">
                <a:solidFill>
                  <a:srgbClr val="3D3D3D"/>
                </a:solidFill>
                <a:latin typeface="Quicksand"/>
              </a:rPr>
              <a:t>Cloud Function (GAE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)</a:t>
            </a:r>
            <a:endParaRPr lang="en-US" sz="3200" b="1" i="0" dirty="0">
              <a:solidFill>
                <a:srgbClr val="3D3D3D"/>
              </a:solidFill>
              <a:effectLst/>
              <a:latin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75042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4090" y="318901"/>
            <a:ext cx="113118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Fitur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lengkap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kelebihan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ada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pada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Google Cloud Functions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adalah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:</a:t>
            </a:r>
          </a:p>
          <a:p>
            <a:r>
              <a:rPr lang="en-US" sz="2400" b="1" dirty="0">
                <a:solidFill>
                  <a:srgbClr val="3D3D3D"/>
                </a:solidFill>
                <a:latin typeface="Quicksand"/>
              </a:rPr>
              <a:t/>
            </a:r>
            <a:br>
              <a:rPr lang="en-US" sz="2400" b="1" dirty="0">
                <a:solidFill>
                  <a:srgbClr val="3D3D3D"/>
                </a:solidFill>
                <a:latin typeface="Quicksand"/>
              </a:rPr>
            </a:br>
            <a:endParaRPr lang="en-US" sz="2400" b="1" dirty="0"/>
          </a:p>
        </p:txBody>
      </p:sp>
      <p:sp>
        <p:nvSpPr>
          <p:cNvPr id="3" name="Rectangle 2"/>
          <p:cNvSpPr/>
          <p:nvPr/>
        </p:nvSpPr>
        <p:spPr>
          <a:xfrm>
            <a:off x="550506" y="1268907"/>
            <a:ext cx="11215396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3D3D3D"/>
                </a:solidFill>
                <a:latin typeface="Quicksand"/>
              </a:rPr>
              <a:t>Open and familiar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</a:t>
            </a:r>
            <a:br>
              <a:rPr lang="en-US" dirty="0">
                <a:solidFill>
                  <a:srgbClr val="3D3D3D"/>
                </a:solidFill>
                <a:latin typeface="Quicksand"/>
              </a:rPr>
            </a:br>
            <a:r>
              <a:rPr lang="en-US" dirty="0">
                <a:solidFill>
                  <a:srgbClr val="3D3D3D"/>
                </a:solidFill>
                <a:latin typeface="Quicksand"/>
              </a:rPr>
              <a:t>GCF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memberikan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dukungan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environment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bahasa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pemrograman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populer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JavaScript (Node.js), Python,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Go.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 smtClean="0">
                <a:solidFill>
                  <a:srgbClr val="3D3D3D"/>
                </a:solidFill>
                <a:latin typeface="Quicksand"/>
              </a:rPr>
              <a:t>No 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server management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</a:t>
            </a:r>
            <a:br>
              <a:rPr lang="en-US" dirty="0">
                <a:solidFill>
                  <a:srgbClr val="3D3D3D"/>
                </a:solidFill>
                <a:latin typeface="Quicksand"/>
              </a:rPr>
            </a:br>
            <a:r>
              <a:rPr lang="en-US" dirty="0">
                <a:solidFill>
                  <a:srgbClr val="3D3D3D"/>
                </a:solidFill>
                <a:latin typeface="Quicksand"/>
              </a:rPr>
              <a:t>Kita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lebih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fokus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pengembangan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deployment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karena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infrastruktur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server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sudah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diatur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sepenuhnya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oleh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Google.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 smtClean="0">
                <a:solidFill>
                  <a:srgbClr val="3D3D3D"/>
                </a:solidFill>
                <a:latin typeface="Quicksand"/>
              </a:rPr>
              <a:t>Runs 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code in response to events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</a:t>
            </a:r>
            <a:br>
              <a:rPr lang="en-US" dirty="0">
                <a:solidFill>
                  <a:srgbClr val="3D3D3D"/>
                </a:solidFill>
                <a:latin typeface="Quicksand"/>
              </a:rPr>
            </a:br>
            <a:r>
              <a:rPr lang="en-US" dirty="0">
                <a:solidFill>
                  <a:srgbClr val="3D3D3D"/>
                </a:solidFill>
                <a:latin typeface="Quicksand"/>
              </a:rPr>
              <a:t>Function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dijalankan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ketika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ada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trigger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akses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HTTP, Firebase,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atau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layanan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Google Cloud Platform lain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.</a:t>
            </a:r>
            <a:endParaRPr lang="en-US" b="0" i="0" dirty="0">
              <a:solidFill>
                <a:srgbClr val="3D3D3D"/>
              </a:solidFill>
              <a:effectLst/>
              <a:latin typeface="Quicksan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484" y="3650689"/>
            <a:ext cx="3041047" cy="430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9347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4090" y="318901"/>
            <a:ext cx="113118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Fitur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lengkap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kelebihan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ada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pada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Google Cloud Functions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adalah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:</a:t>
            </a:r>
          </a:p>
          <a:p>
            <a:r>
              <a:rPr lang="en-US" sz="2400" b="1" dirty="0">
                <a:solidFill>
                  <a:srgbClr val="3D3D3D"/>
                </a:solidFill>
                <a:latin typeface="Quicksand"/>
              </a:rPr>
              <a:t/>
            </a:r>
            <a:br>
              <a:rPr lang="en-US" sz="2400" b="1" dirty="0">
                <a:solidFill>
                  <a:srgbClr val="3D3D3D"/>
                </a:solidFill>
                <a:latin typeface="Quicksand"/>
              </a:rPr>
            </a:br>
            <a:endParaRPr lang="en-US" sz="2400" b="1" dirty="0"/>
          </a:p>
        </p:txBody>
      </p:sp>
      <p:sp>
        <p:nvSpPr>
          <p:cNvPr id="3" name="Rectangle 2"/>
          <p:cNvSpPr/>
          <p:nvPr/>
        </p:nvSpPr>
        <p:spPr>
          <a:xfrm>
            <a:off x="550506" y="1268907"/>
            <a:ext cx="105902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lang="en-US" b="1" dirty="0" smtClean="0">
                <a:solidFill>
                  <a:srgbClr val="3D3D3D"/>
                </a:solidFill>
                <a:latin typeface="Quicksand"/>
              </a:rPr>
              <a:t>Pay 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only while your code runs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</a:t>
            </a:r>
            <a:br>
              <a:rPr lang="en-US" dirty="0">
                <a:solidFill>
                  <a:srgbClr val="3D3D3D"/>
                </a:solidFill>
                <a:latin typeface="Quicksand"/>
              </a:rPr>
            </a:br>
            <a:r>
              <a:rPr lang="en-US" dirty="0" err="1">
                <a:solidFill>
                  <a:srgbClr val="3D3D3D"/>
                </a:solidFill>
                <a:latin typeface="Quicksand"/>
              </a:rPr>
              <a:t>Biaya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dihitung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hanya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kali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fungsi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 smtClean="0">
                <a:solidFill>
                  <a:srgbClr val="3D3D3D"/>
                </a:solidFill>
                <a:latin typeface="Quicksand"/>
              </a:rPr>
              <a:t>dijalankan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.</a:t>
            </a:r>
          </a:p>
          <a:p>
            <a:pPr marL="342900" indent="-342900">
              <a:buFont typeface="+mj-lt"/>
              <a:buAutoNum type="arabicPeriod" startAt="4"/>
            </a:pPr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pPr marL="342900" indent="-342900">
              <a:buFont typeface="+mj-lt"/>
              <a:buAutoNum type="arabicPeriod" startAt="4"/>
            </a:pPr>
            <a:r>
              <a:rPr lang="en-US" b="1" dirty="0" smtClean="0">
                <a:solidFill>
                  <a:srgbClr val="3D3D3D"/>
                </a:solidFill>
                <a:latin typeface="Quicksand"/>
              </a:rPr>
              <a:t>Scales 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automatically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</a:t>
            </a:r>
            <a:br>
              <a:rPr lang="en-US" dirty="0">
                <a:solidFill>
                  <a:srgbClr val="3D3D3D"/>
                </a:solidFill>
                <a:latin typeface="Quicksand"/>
              </a:rPr>
            </a:br>
            <a:r>
              <a:rPr lang="en-US" dirty="0">
                <a:solidFill>
                  <a:srgbClr val="3D3D3D"/>
                </a:solidFill>
                <a:latin typeface="Quicksand"/>
              </a:rPr>
              <a:t>Scaling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otomatis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kebutuhan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sumber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hingga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skala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global.</a:t>
            </a:r>
          </a:p>
          <a:p>
            <a:pPr marL="342900" indent="-342900">
              <a:buFont typeface="+mj-lt"/>
              <a:buAutoNum type="arabicPeriod" startAt="4"/>
            </a:pPr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pPr marL="342900" indent="-342900">
              <a:buFont typeface="+mj-lt"/>
              <a:buAutoNum type="arabicPeriod" startAt="4"/>
            </a:pPr>
            <a:r>
              <a:rPr lang="en-US" b="1" dirty="0" smtClean="0">
                <a:solidFill>
                  <a:srgbClr val="3D3D3D"/>
                </a:solidFill>
                <a:latin typeface="Quicksand"/>
              </a:rPr>
              <a:t>Connects 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and extends services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</a:t>
            </a:r>
            <a:br>
              <a:rPr lang="en-US" dirty="0">
                <a:solidFill>
                  <a:srgbClr val="3D3D3D"/>
                </a:solidFill>
                <a:latin typeface="Quicksand"/>
              </a:rPr>
            </a:b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kita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menghubungkan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mengintegrasikan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sejumlah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layanan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GCP, Firebase, Google Assistant,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layanan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pihak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ketiga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lainnya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</a:t>
            </a:r>
            <a:endParaRPr lang="en-US" b="0" i="0" dirty="0">
              <a:solidFill>
                <a:srgbClr val="3D3D3D"/>
              </a:solidFill>
              <a:effectLst/>
              <a:latin typeface="Quicksand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484" y="3650689"/>
            <a:ext cx="3041047" cy="430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405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28" y="40465"/>
            <a:ext cx="12123174" cy="673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699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50506" y="889844"/>
            <a:ext cx="11178074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3D3D3D"/>
                </a:solidFill>
                <a:latin typeface="Quicksand"/>
              </a:rPr>
              <a:t>Pricing</a:t>
            </a:r>
            <a:endParaRPr lang="en-US" b="1" dirty="0">
              <a:solidFill>
                <a:srgbClr val="3D3D3D"/>
              </a:solidFill>
              <a:latin typeface="Quicksand"/>
            </a:endParaRPr>
          </a:p>
          <a:p>
            <a:r>
              <a:rPr lang="en-US" dirty="0" err="1">
                <a:solidFill>
                  <a:srgbClr val="3D3D3D"/>
                </a:solidFill>
                <a:latin typeface="Quicksand"/>
              </a:rPr>
              <a:t>Beberapa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parameter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menjadi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perhitungan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biaya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GCF per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bulan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antara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lain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:</a:t>
            </a:r>
          </a:p>
          <a:p>
            <a:endParaRPr lang="en-US" b="1" dirty="0">
              <a:solidFill>
                <a:srgbClr val="3D3D3D"/>
              </a:solidFill>
              <a:latin typeface="Quicksand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 err="1">
                <a:solidFill>
                  <a:srgbClr val="3D3D3D"/>
                </a:solidFill>
                <a:latin typeface="Quicksand"/>
              </a:rPr>
              <a:t>Pemanggilan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b="1" dirty="0" err="1">
                <a:solidFill>
                  <a:srgbClr val="3D3D3D"/>
                </a:solidFill>
                <a:latin typeface="Quicksand"/>
              </a:rPr>
              <a:t>fungsi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.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/>
            </a:r>
            <a:br>
              <a:rPr lang="en-US" dirty="0">
                <a:solidFill>
                  <a:srgbClr val="3D3D3D"/>
                </a:solidFill>
                <a:latin typeface="Quicksand"/>
              </a:rPr>
            </a:br>
            <a:r>
              <a:rPr lang="en-US" dirty="0">
                <a:solidFill>
                  <a:srgbClr val="3D3D3D"/>
                </a:solidFill>
                <a:latin typeface="Quicksand"/>
              </a:rPr>
              <a:t>GCF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tarif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$0.40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1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juta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request. 2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juta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request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pertama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masih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termasuk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free 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tier.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 err="1" smtClean="0">
                <a:solidFill>
                  <a:srgbClr val="3D3D3D"/>
                </a:solidFill>
                <a:latin typeface="Quicksand"/>
              </a:rPr>
              <a:t>Waktu</a:t>
            </a:r>
            <a:r>
              <a:rPr lang="en-US" b="1" dirty="0" smtClean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b="1" dirty="0" err="1">
                <a:solidFill>
                  <a:srgbClr val="3D3D3D"/>
                </a:solidFill>
                <a:latin typeface="Quicksand"/>
              </a:rPr>
              <a:t>komputasi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.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/>
            </a:r>
            <a:br>
              <a:rPr lang="en-US" dirty="0">
                <a:solidFill>
                  <a:srgbClr val="3D3D3D"/>
                </a:solidFill>
                <a:latin typeface="Quicksand"/>
              </a:rPr>
            </a:br>
            <a:r>
              <a:rPr lang="en-US" dirty="0" err="1">
                <a:solidFill>
                  <a:srgbClr val="3D3D3D"/>
                </a:solidFill>
                <a:latin typeface="Quicksand"/>
              </a:rPr>
              <a:t>Waktu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dibutuhkan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menjalankan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sebuah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fungsi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juga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mempengaruhi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biaya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harus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dibayar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Waktu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komputasi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dihitung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satuan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100 </a:t>
            </a:r>
            <a:r>
              <a:rPr lang="en-US" dirty="0" err="1" smtClean="0">
                <a:solidFill>
                  <a:srgbClr val="3D3D3D"/>
                </a:solidFill>
                <a:latin typeface="Quicksand"/>
              </a:rPr>
              <a:t>ms.</a:t>
            </a:r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pPr marL="342900" indent="-342900">
              <a:buFont typeface="+mj-lt"/>
              <a:buAutoNum type="arabicPeriod"/>
            </a:pPr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 err="1" smtClean="0">
                <a:solidFill>
                  <a:srgbClr val="3D3D3D"/>
                </a:solidFill>
                <a:latin typeface="Quicksand"/>
              </a:rPr>
              <a:t>Jaringan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.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/>
            </a:r>
            <a:br>
              <a:rPr lang="en-US" dirty="0">
                <a:solidFill>
                  <a:srgbClr val="3D3D3D"/>
                </a:solidFill>
                <a:latin typeface="Quicksand"/>
              </a:rPr>
            </a:br>
            <a:r>
              <a:rPr lang="en-US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lalu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lintas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keluar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GCP,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Anda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dikenakan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tagihan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sebesar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$0.12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GB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free tier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sebesar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15 GB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955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80188" y="813423"/>
            <a:ext cx="1131181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rgbClr val="3D3D3D"/>
                </a:solidFill>
                <a:latin typeface="Quicksand"/>
              </a:rPr>
              <a:t>PERBANDINGAN </a:t>
            </a:r>
          </a:p>
          <a:p>
            <a:r>
              <a:rPr lang="en-US" sz="4000" b="1" dirty="0" smtClean="0">
                <a:solidFill>
                  <a:srgbClr val="3D3D3D"/>
                </a:solidFill>
                <a:latin typeface="Quicksand"/>
              </a:rPr>
              <a:t>GCE (GOOGLE COMPUTE ENGINE)</a:t>
            </a:r>
          </a:p>
          <a:p>
            <a:r>
              <a:rPr lang="en-US" sz="4000" b="1" dirty="0" smtClean="0">
                <a:solidFill>
                  <a:srgbClr val="3D3D3D"/>
                </a:solidFill>
                <a:latin typeface="Quicksand"/>
              </a:rPr>
              <a:t>GKE (GOOGLE KUBERNETES ENGINE)</a:t>
            </a:r>
          </a:p>
          <a:p>
            <a:r>
              <a:rPr lang="en-US" sz="4000" b="1" dirty="0" smtClean="0">
                <a:solidFill>
                  <a:srgbClr val="3D3D3D"/>
                </a:solidFill>
                <a:latin typeface="Quicksand"/>
              </a:rPr>
              <a:t>GAE (GOOGLE APP ENGINE)</a:t>
            </a:r>
          </a:p>
          <a:p>
            <a:endParaRPr lang="en-US" sz="40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484" y="3650689"/>
            <a:ext cx="3041047" cy="430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458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74" y="98749"/>
            <a:ext cx="11824798" cy="655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89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582"/>
            <a:ext cx="12203117" cy="680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2327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150"/>
            <a:ext cx="12053151" cy="647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9299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26" y="139667"/>
            <a:ext cx="11804360" cy="671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1131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79714" y="941731"/>
            <a:ext cx="1033911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 err="1" smtClean="0">
                <a:solidFill>
                  <a:srgbClr val="333333"/>
                </a:solidFill>
                <a:latin typeface="Nunito"/>
              </a:rPr>
              <a:t>Apakah</a:t>
            </a:r>
            <a:r>
              <a:rPr lang="en-US" sz="6000" b="1" dirty="0" smtClean="0">
                <a:solidFill>
                  <a:srgbClr val="333333"/>
                </a:solidFill>
                <a:latin typeface="Nunito"/>
              </a:rPr>
              <a:t> </a:t>
            </a:r>
            <a:r>
              <a:rPr lang="en-US" sz="6000" b="1" dirty="0" err="1" smtClean="0">
                <a:solidFill>
                  <a:srgbClr val="333333"/>
                </a:solidFill>
                <a:latin typeface="Nunito"/>
              </a:rPr>
              <a:t>ada</a:t>
            </a:r>
            <a:r>
              <a:rPr lang="en-US" sz="6000" b="1" dirty="0" smtClean="0">
                <a:solidFill>
                  <a:srgbClr val="333333"/>
                </a:solidFill>
                <a:latin typeface="Nunito"/>
              </a:rPr>
              <a:t> </a:t>
            </a:r>
            <a:r>
              <a:rPr lang="en-US" sz="6000" b="1" dirty="0" err="1" smtClean="0">
                <a:solidFill>
                  <a:srgbClr val="333333"/>
                </a:solidFill>
                <a:latin typeface="Nunito"/>
              </a:rPr>
              <a:t>cara</a:t>
            </a:r>
            <a:r>
              <a:rPr lang="en-US" sz="6000" b="1" dirty="0" smtClean="0">
                <a:solidFill>
                  <a:srgbClr val="333333"/>
                </a:solidFill>
                <a:latin typeface="Nunito"/>
              </a:rPr>
              <a:t> </a:t>
            </a:r>
            <a:r>
              <a:rPr lang="en-US" sz="6000" b="1" dirty="0" err="1" smtClean="0">
                <a:solidFill>
                  <a:srgbClr val="333333"/>
                </a:solidFill>
                <a:latin typeface="Nunito"/>
              </a:rPr>
              <a:t>memantau</a:t>
            </a:r>
            <a:r>
              <a:rPr lang="en-US" sz="6000" b="1" dirty="0" smtClean="0">
                <a:solidFill>
                  <a:srgbClr val="333333"/>
                </a:solidFill>
                <a:latin typeface="Nunito"/>
              </a:rPr>
              <a:t> resource </a:t>
            </a:r>
            <a:r>
              <a:rPr lang="en-US" sz="6000" b="1" dirty="0" err="1" smtClean="0">
                <a:solidFill>
                  <a:srgbClr val="333333"/>
                </a:solidFill>
                <a:latin typeface="Nunito"/>
              </a:rPr>
              <a:t>penggunaan</a:t>
            </a:r>
            <a:r>
              <a:rPr lang="en-US" sz="6000" b="1" dirty="0" smtClean="0">
                <a:solidFill>
                  <a:srgbClr val="333333"/>
                </a:solidFill>
                <a:latin typeface="Nunito"/>
              </a:rPr>
              <a:t> </a:t>
            </a:r>
            <a:r>
              <a:rPr lang="en-US" sz="6000" b="1" dirty="0" err="1" smtClean="0">
                <a:solidFill>
                  <a:srgbClr val="333333"/>
                </a:solidFill>
                <a:latin typeface="Nunito"/>
              </a:rPr>
              <a:t>kita</a:t>
            </a:r>
            <a:r>
              <a:rPr lang="en-US" sz="6000" b="1" dirty="0" smtClean="0">
                <a:solidFill>
                  <a:srgbClr val="333333"/>
                </a:solidFill>
                <a:latin typeface="Nunito"/>
              </a:rPr>
              <a:t> di GCP ?</a:t>
            </a:r>
            <a:endParaRPr lang="en-US" sz="6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0"/>
            <a:ext cx="3810000" cy="3810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810000" y="5645221"/>
            <a:ext cx="526304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Biar</a:t>
            </a:r>
            <a:r>
              <a:rPr lang="en-US" sz="4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40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bisa</a:t>
            </a:r>
            <a:r>
              <a:rPr lang="en-US" sz="4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40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hema</a:t>
            </a:r>
            <a:r>
              <a:rPr lang="en-US" sz="4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  <a:r>
              <a:rPr lang="en-US" sz="4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4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panaik</a:t>
            </a:r>
            <a:r>
              <a:rPr lang="en-US" sz="4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…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5912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28" y="285361"/>
            <a:ext cx="11239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5099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75" y="252217"/>
            <a:ext cx="11382375" cy="637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457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926" y="3221623"/>
            <a:ext cx="4658494" cy="363637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32971" y="638785"/>
            <a:ext cx="10155858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 err="1" smtClean="0"/>
              <a:t>Waktunya</a:t>
            </a:r>
            <a:r>
              <a:rPr lang="en-US" sz="6000" b="1" dirty="0" smtClean="0"/>
              <a:t> </a:t>
            </a:r>
            <a:r>
              <a:rPr lang="en-US" sz="6000" b="1" dirty="0" err="1" smtClean="0"/>
              <a:t>Sedikit</a:t>
            </a:r>
            <a:r>
              <a:rPr lang="en-US" sz="6000" b="1" dirty="0" smtClean="0"/>
              <a:t> </a:t>
            </a:r>
            <a:r>
              <a:rPr lang="en-US" sz="6000" b="1" dirty="0" err="1" smtClean="0"/>
              <a:t>Praktik</a:t>
            </a:r>
            <a:r>
              <a:rPr lang="en-US" sz="6000" b="1" dirty="0" smtClean="0"/>
              <a:t>.. </a:t>
            </a:r>
          </a:p>
          <a:p>
            <a:pPr algn="ctr"/>
            <a:r>
              <a:rPr lang="en-US" sz="6000" b="1" dirty="0" err="1" smtClean="0"/>
              <a:t>Perhatikan</a:t>
            </a:r>
            <a:r>
              <a:rPr lang="en-US" sz="6000" b="1" dirty="0" smtClean="0"/>
              <a:t> </a:t>
            </a:r>
            <a:r>
              <a:rPr lang="en-US" sz="6000" b="1" dirty="0" err="1" smtClean="0"/>
              <a:t>kk</a:t>
            </a:r>
            <a:r>
              <a:rPr lang="en-US" sz="6000" b="1" dirty="0" smtClean="0"/>
              <a:t> </a:t>
            </a:r>
            <a:r>
              <a:rPr lang="en-US" sz="6000" b="1" dirty="0" err="1" smtClean="0"/>
              <a:t>tampan</a:t>
            </a:r>
            <a:r>
              <a:rPr lang="en-US" sz="6000" b="1" dirty="0" smtClean="0"/>
              <a:t> di </a:t>
            </a:r>
            <a:r>
              <a:rPr lang="en-US" sz="6000" b="1" dirty="0" err="1" smtClean="0"/>
              <a:t>depan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430289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24232" y="559581"/>
            <a:ext cx="10343536" cy="1119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Pada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kita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mempelajari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layanan-layanan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komputasi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GCP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antara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lain: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29032" y="2379948"/>
            <a:ext cx="1026487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0" indent="-742950">
              <a:lnSpc>
                <a:spcPct val="107000"/>
              </a:lnSpc>
              <a:spcAft>
                <a:spcPts val="800"/>
              </a:spcAft>
              <a:buSzPct val="100000"/>
              <a:buFont typeface="+mj-lt"/>
              <a:buAutoNum type="arabicPeriod"/>
              <a:tabLst>
                <a:tab pos="457200" algn="l"/>
              </a:tabLst>
            </a:pPr>
            <a:r>
              <a:rPr lang="en-US" sz="4000" b="1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-US" sz="4000" b="1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Compute Engine (GCE</a:t>
            </a:r>
            <a:r>
              <a:rPr lang="en-US" sz="4000" b="1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4000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0" indent="-742950">
              <a:lnSpc>
                <a:spcPct val="107000"/>
              </a:lnSpc>
              <a:spcAft>
                <a:spcPts val="800"/>
              </a:spcAft>
              <a:buSzPct val="100000"/>
              <a:buFont typeface="+mj-lt"/>
              <a:buAutoNum type="arabicPeriod"/>
              <a:tabLst>
                <a:tab pos="457200" algn="l"/>
              </a:tabLst>
            </a:pPr>
            <a:r>
              <a:rPr lang="en-US" sz="4000" b="1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-US" sz="4000" b="1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Kubernetes Engine (GKE</a:t>
            </a:r>
            <a:r>
              <a:rPr lang="en-US" sz="4000" b="1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4000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742950" lvl="0" indent="-742950">
              <a:lnSpc>
                <a:spcPct val="107000"/>
              </a:lnSpc>
              <a:spcAft>
                <a:spcPts val="800"/>
              </a:spcAft>
              <a:buSzPct val="100000"/>
              <a:buFont typeface="+mj-lt"/>
              <a:buAutoNum type="arabicPeriod"/>
              <a:tabLst>
                <a:tab pos="457200" algn="l"/>
              </a:tabLst>
            </a:pPr>
            <a:r>
              <a:rPr lang="en-US" sz="4000" b="1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-US" sz="4000" b="1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 Engine (GAE</a:t>
            </a:r>
            <a:r>
              <a:rPr lang="en-US" sz="4000" b="1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4000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(</a:t>
            </a:r>
            <a:r>
              <a:rPr lang="en-US" sz="4000" dirty="0" err="1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hari</a:t>
            </a:r>
            <a:r>
              <a:rPr lang="en-US" sz="4000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40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000" dirty="0" smtClean="0">
              <a:solidFill>
                <a:srgbClr val="3D3D3D"/>
              </a:solidFill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0" indent="-742950">
              <a:lnSpc>
                <a:spcPct val="107000"/>
              </a:lnSpc>
              <a:spcAft>
                <a:spcPts val="800"/>
              </a:spcAft>
              <a:buSzPct val="100000"/>
              <a:buFont typeface="+mj-lt"/>
              <a:buAutoNum type="arabicPeriod"/>
              <a:tabLst>
                <a:tab pos="457200" algn="l"/>
              </a:tabLst>
            </a:pPr>
            <a:r>
              <a:rPr lang="en-US" sz="4000" b="1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-US" sz="4000" b="1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Cloud Functions (GCF</a:t>
            </a:r>
            <a:r>
              <a:rPr lang="en-US" sz="4000" b="1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4000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(</a:t>
            </a:r>
            <a:r>
              <a:rPr lang="en-US" sz="4000" dirty="0" err="1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hari</a:t>
            </a:r>
            <a:r>
              <a:rPr lang="en-US" sz="4000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4000" dirty="0" smtClean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600" dirty="0">
              <a:solidFill>
                <a:srgbClr val="3D3D3D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1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80503" y="2347337"/>
            <a:ext cx="94680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 smtClean="0">
                <a:solidFill>
                  <a:srgbClr val="333333"/>
                </a:solidFill>
                <a:latin typeface="Nunito"/>
              </a:rPr>
              <a:t>“SEKIAN &amp; TERIMA KASIH.”</a:t>
            </a:r>
            <a:endParaRPr lang="en-US" sz="4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75360" y="4506884"/>
            <a:ext cx="7335520" cy="36459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CEPAT MEKI SELESAIKAN KULIAHTA…</a:t>
            </a:r>
          </a:p>
          <a:p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PANAIK TIDAK TERKUMPUL DENGAN SENDIRINYA…..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Quicksand" panose="020703030000000600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504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03321" y="1818808"/>
            <a:ext cx="971672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 err="1" smtClean="0">
                <a:solidFill>
                  <a:srgbClr val="333333"/>
                </a:solidFill>
                <a:latin typeface="Nunito"/>
              </a:rPr>
              <a:t>Apa</a:t>
            </a:r>
            <a:r>
              <a:rPr lang="en-US" sz="6000" b="1" dirty="0" smtClean="0">
                <a:solidFill>
                  <a:srgbClr val="333333"/>
                </a:solidFill>
                <a:latin typeface="Nunito"/>
              </a:rPr>
              <a:t> </a:t>
            </a:r>
            <a:r>
              <a:rPr lang="en-US" sz="6000" b="1" dirty="0" err="1" smtClean="0">
                <a:solidFill>
                  <a:srgbClr val="333333"/>
                </a:solidFill>
                <a:latin typeface="Nunito"/>
              </a:rPr>
              <a:t>itu</a:t>
            </a:r>
            <a:r>
              <a:rPr lang="en-US" sz="6000" b="1" dirty="0" smtClean="0">
                <a:solidFill>
                  <a:srgbClr val="333333"/>
                </a:solidFill>
                <a:latin typeface="Nunito"/>
              </a:rPr>
              <a:t> GOOGLE APP ENGINE (GAE) ?</a:t>
            </a:r>
            <a:endParaRPr lang="en-US" sz="6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619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4321" y="1325749"/>
            <a:ext cx="1086464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Google App Engine </a:t>
            </a:r>
            <a:r>
              <a:rPr lang="en-US" sz="3200" dirty="0" err="1"/>
              <a:t>adalah</a:t>
            </a:r>
            <a:r>
              <a:rPr lang="en-US" sz="3200" dirty="0"/>
              <a:t> </a:t>
            </a:r>
            <a:r>
              <a:rPr lang="en-US" sz="3200" dirty="0" err="1"/>
              <a:t>sebuah</a:t>
            </a:r>
            <a:r>
              <a:rPr lang="en-US" sz="3200" dirty="0"/>
              <a:t> platform-as-a-service (</a:t>
            </a:r>
            <a:r>
              <a:rPr lang="en-US" sz="3200" dirty="0" err="1"/>
              <a:t>PaaS</a:t>
            </a:r>
            <a:r>
              <a:rPr lang="en-US" sz="3200" dirty="0"/>
              <a:t>) </a:t>
            </a:r>
            <a:r>
              <a:rPr lang="en-US" sz="3200" dirty="0" err="1"/>
              <a:t>dari</a:t>
            </a:r>
            <a:r>
              <a:rPr lang="en-US" sz="3200" dirty="0"/>
              <a:t> </a:t>
            </a:r>
            <a:r>
              <a:rPr lang="en-US" sz="3200" b="1" dirty="0"/>
              <a:t>Google yang </a:t>
            </a:r>
            <a:r>
              <a:rPr lang="en-US" sz="3200" b="1" dirty="0" err="1"/>
              <a:t>menyediakan</a:t>
            </a:r>
            <a:r>
              <a:rPr lang="en-US" sz="3200" b="1" dirty="0"/>
              <a:t> </a:t>
            </a:r>
            <a:r>
              <a:rPr lang="en-US" sz="3200" b="1" dirty="0" err="1"/>
              <a:t>layanan</a:t>
            </a:r>
            <a:r>
              <a:rPr lang="en-US" sz="3200" b="1" dirty="0"/>
              <a:t> </a:t>
            </a:r>
            <a:r>
              <a:rPr lang="en-US" sz="3200" b="1" dirty="0" err="1"/>
              <a:t>untuk</a:t>
            </a:r>
            <a:r>
              <a:rPr lang="en-US" sz="3200" b="1" dirty="0"/>
              <a:t> </a:t>
            </a:r>
            <a:r>
              <a:rPr lang="en-US" sz="3200" b="1" dirty="0" err="1"/>
              <a:t>meng</a:t>
            </a:r>
            <a:r>
              <a:rPr lang="en-US" sz="3200" b="1" dirty="0"/>
              <a:t>-hosting </a:t>
            </a:r>
            <a:r>
              <a:rPr lang="en-US" sz="3200" b="1" dirty="0" err="1"/>
              <a:t>aplikasi</a:t>
            </a:r>
            <a:r>
              <a:rPr lang="en-US" sz="3200" b="1" dirty="0"/>
              <a:t> </a:t>
            </a:r>
            <a:r>
              <a:rPr lang="en-US" sz="3200" b="1" dirty="0" err="1"/>
              <a:t>mulai</a:t>
            </a:r>
            <a:r>
              <a:rPr lang="en-US" sz="3200" b="1" dirty="0"/>
              <a:t> </a:t>
            </a:r>
            <a:r>
              <a:rPr lang="en-US" sz="3200" b="1" dirty="0" err="1"/>
              <a:t>dari</a:t>
            </a:r>
            <a:r>
              <a:rPr lang="en-US" sz="3200" b="1" dirty="0"/>
              <a:t> web </a:t>
            </a:r>
            <a:r>
              <a:rPr lang="en-US" sz="3200" b="1" dirty="0" err="1"/>
              <a:t>dan</a:t>
            </a:r>
            <a:r>
              <a:rPr lang="en-US" sz="3200" b="1" dirty="0"/>
              <a:t> mobile </a:t>
            </a:r>
            <a:r>
              <a:rPr lang="en-US" sz="3200" b="1" dirty="0" err="1"/>
              <a:t>atau</a:t>
            </a:r>
            <a:r>
              <a:rPr lang="en-US" sz="3200" b="1" dirty="0"/>
              <a:t> </a:t>
            </a:r>
            <a:r>
              <a:rPr lang="en-US" sz="3200" b="1" dirty="0" err="1"/>
              <a:t>IoT</a:t>
            </a:r>
            <a:r>
              <a:rPr lang="en-US" sz="3200" b="1" dirty="0"/>
              <a:t> backend</a:t>
            </a:r>
            <a:r>
              <a:rPr lang="en-US" sz="3200" dirty="0"/>
              <a:t>. </a:t>
            </a:r>
            <a:r>
              <a:rPr lang="en-US" sz="3200" dirty="0" err="1"/>
              <a:t>Dengan</a:t>
            </a:r>
            <a:r>
              <a:rPr lang="en-US" sz="3200" dirty="0"/>
              <a:t> App Engine, </a:t>
            </a:r>
            <a:r>
              <a:rPr lang="en-US" sz="3200" dirty="0" err="1"/>
              <a:t>kita</a:t>
            </a:r>
            <a:r>
              <a:rPr lang="en-US" sz="3200" dirty="0"/>
              <a:t> </a:t>
            </a:r>
            <a:r>
              <a:rPr lang="en-US" sz="3200" dirty="0" err="1"/>
              <a:t>hanya</a:t>
            </a:r>
            <a:r>
              <a:rPr lang="en-US" sz="3200" dirty="0"/>
              <a:t> </a:t>
            </a:r>
            <a:r>
              <a:rPr lang="en-US" sz="3200" dirty="0" err="1"/>
              <a:t>perlu</a:t>
            </a:r>
            <a:r>
              <a:rPr lang="en-US" sz="3200" dirty="0"/>
              <a:t> </a:t>
            </a:r>
            <a:r>
              <a:rPr lang="en-US" sz="3200" dirty="0" err="1"/>
              <a:t>fokus</a:t>
            </a:r>
            <a:r>
              <a:rPr lang="en-US" sz="3200" dirty="0"/>
              <a:t> </a:t>
            </a:r>
            <a:r>
              <a:rPr lang="en-US" sz="3200" dirty="0" err="1"/>
              <a:t>dalam</a:t>
            </a:r>
            <a:r>
              <a:rPr lang="en-US" sz="3200" dirty="0"/>
              <a:t> </a:t>
            </a:r>
            <a:r>
              <a:rPr lang="en-US" sz="3200" dirty="0" err="1"/>
              <a:t>mengembangkan</a:t>
            </a:r>
            <a:r>
              <a:rPr lang="en-US" sz="3200" dirty="0"/>
              <a:t> </a:t>
            </a:r>
            <a:r>
              <a:rPr lang="en-US" sz="3200" dirty="0" err="1"/>
              <a:t>aplikasi</a:t>
            </a:r>
            <a:r>
              <a:rPr lang="en-US" sz="3200" dirty="0"/>
              <a:t> </a:t>
            </a:r>
            <a:r>
              <a:rPr lang="en-US" sz="3200" dirty="0" err="1"/>
              <a:t>dan</a:t>
            </a:r>
            <a:r>
              <a:rPr lang="en-US" sz="3200" dirty="0"/>
              <a:t> </a:t>
            </a:r>
            <a:r>
              <a:rPr lang="en-US" sz="3200" dirty="0" err="1"/>
              <a:t>mengunggahnya</a:t>
            </a:r>
            <a:r>
              <a:rPr lang="en-US" sz="3200" dirty="0"/>
              <a:t> </a:t>
            </a:r>
            <a:r>
              <a:rPr lang="en-US" sz="3200" dirty="0" err="1"/>
              <a:t>ke</a:t>
            </a:r>
            <a:r>
              <a:rPr lang="en-US" sz="3200" dirty="0"/>
              <a:t> Google App Engine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484" y="3075039"/>
            <a:ext cx="3448050" cy="48768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14321" y="258538"/>
            <a:ext cx="52461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3D3D3D"/>
                </a:solidFill>
                <a:latin typeface="Quicksand"/>
              </a:rPr>
              <a:t>Google App Engine (GAE)</a:t>
            </a:r>
            <a:endParaRPr lang="en-US" sz="3200" b="1" i="0" dirty="0">
              <a:solidFill>
                <a:srgbClr val="3D3D3D"/>
              </a:solidFill>
              <a:effectLst/>
              <a:latin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243683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98296" y="1008509"/>
            <a:ext cx="1086464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/>
              <a:t>kita</a:t>
            </a:r>
            <a:r>
              <a:rPr lang="en-US" sz="3200" dirty="0"/>
              <a:t> </a:t>
            </a:r>
            <a:r>
              <a:rPr lang="en-US" sz="3200" dirty="0" err="1"/>
              <a:t>hanya</a:t>
            </a:r>
            <a:r>
              <a:rPr lang="en-US" sz="3200" dirty="0"/>
              <a:t> </a:t>
            </a:r>
            <a:r>
              <a:rPr lang="en-US" sz="3200" dirty="0" err="1"/>
              <a:t>perlu</a:t>
            </a:r>
            <a:r>
              <a:rPr lang="en-US" sz="3200" dirty="0"/>
              <a:t> </a:t>
            </a:r>
            <a:r>
              <a:rPr lang="en-US" sz="3200" dirty="0" err="1"/>
              <a:t>fokus</a:t>
            </a:r>
            <a:r>
              <a:rPr lang="en-US" sz="3200" dirty="0"/>
              <a:t> </a:t>
            </a:r>
            <a:r>
              <a:rPr lang="en-US" sz="3200" dirty="0" err="1"/>
              <a:t>dalam</a:t>
            </a:r>
            <a:r>
              <a:rPr lang="en-US" sz="3200" dirty="0"/>
              <a:t> </a:t>
            </a:r>
            <a:r>
              <a:rPr lang="en-US" sz="3200" dirty="0" err="1"/>
              <a:t>mengembangkan</a:t>
            </a:r>
            <a:r>
              <a:rPr lang="en-US" sz="3200" dirty="0"/>
              <a:t> </a:t>
            </a:r>
            <a:r>
              <a:rPr lang="en-US" sz="3200" dirty="0" err="1"/>
              <a:t>aplikasi</a:t>
            </a:r>
            <a:r>
              <a:rPr lang="en-US" sz="3200" dirty="0"/>
              <a:t> </a:t>
            </a:r>
            <a:r>
              <a:rPr lang="en-US" sz="3200" dirty="0" err="1"/>
              <a:t>dan</a:t>
            </a:r>
            <a:r>
              <a:rPr lang="en-US" sz="3200" dirty="0"/>
              <a:t> </a:t>
            </a:r>
            <a:r>
              <a:rPr lang="en-US" sz="3200" dirty="0" err="1"/>
              <a:t>mengunggahnya</a:t>
            </a:r>
            <a:r>
              <a:rPr lang="en-US" sz="3200" dirty="0"/>
              <a:t> </a:t>
            </a:r>
            <a:r>
              <a:rPr lang="en-US" sz="3200" dirty="0" err="1"/>
              <a:t>ke</a:t>
            </a:r>
            <a:r>
              <a:rPr lang="en-US" sz="3200" dirty="0"/>
              <a:t> Google App Engine. </a:t>
            </a:r>
            <a:r>
              <a:rPr lang="en-US" sz="3200" dirty="0" err="1"/>
              <a:t>Infrastruktur</a:t>
            </a:r>
            <a:r>
              <a:rPr lang="en-US" sz="3200" dirty="0"/>
              <a:t> yang </a:t>
            </a:r>
            <a:r>
              <a:rPr lang="en-US" sz="3200" dirty="0" err="1"/>
              <a:t>digunakan</a:t>
            </a:r>
            <a:r>
              <a:rPr lang="en-US" sz="3200" dirty="0"/>
              <a:t> </a:t>
            </a:r>
            <a:r>
              <a:rPr lang="en-US" sz="3200" dirty="0" err="1"/>
              <a:t>untuk</a:t>
            </a:r>
            <a:r>
              <a:rPr lang="en-US" sz="3200" dirty="0"/>
              <a:t> </a:t>
            </a:r>
            <a:r>
              <a:rPr lang="en-US" sz="3200" dirty="0" err="1"/>
              <a:t>menjalankan</a:t>
            </a:r>
            <a:r>
              <a:rPr lang="en-US" sz="3200" dirty="0"/>
              <a:t> </a:t>
            </a:r>
            <a:r>
              <a:rPr lang="en-US" sz="3200" dirty="0" err="1"/>
              <a:t>aplikasi</a:t>
            </a:r>
            <a:r>
              <a:rPr lang="en-US" sz="3200" dirty="0"/>
              <a:t> </a:t>
            </a:r>
            <a:r>
              <a:rPr lang="en-US" sz="3200" dirty="0" err="1"/>
              <a:t>sepenuhnya</a:t>
            </a:r>
            <a:r>
              <a:rPr lang="en-US" sz="3200" dirty="0"/>
              <a:t> </a:t>
            </a:r>
            <a:r>
              <a:rPr lang="en-US" sz="3200" dirty="0" err="1"/>
              <a:t>menjadi</a:t>
            </a:r>
            <a:r>
              <a:rPr lang="en-US" sz="3200" dirty="0"/>
              <a:t> </a:t>
            </a:r>
            <a:r>
              <a:rPr lang="en-US" sz="3200" dirty="0" err="1"/>
              <a:t>tanggung</a:t>
            </a:r>
            <a:r>
              <a:rPr lang="en-US" sz="3200" dirty="0"/>
              <a:t> </a:t>
            </a:r>
            <a:r>
              <a:rPr lang="en-US" sz="3200" dirty="0" err="1"/>
              <a:t>jawab</a:t>
            </a:r>
            <a:r>
              <a:rPr lang="en-US" sz="3200" dirty="0"/>
              <a:t> </a:t>
            </a:r>
            <a:r>
              <a:rPr lang="en-US" sz="3200" dirty="0" err="1"/>
              <a:t>dari</a:t>
            </a:r>
            <a:r>
              <a:rPr lang="en-US" sz="3200" dirty="0"/>
              <a:t> Google. App Engine </a:t>
            </a:r>
            <a:r>
              <a:rPr lang="en-US" sz="3200" dirty="0" err="1"/>
              <a:t>juga</a:t>
            </a:r>
            <a:r>
              <a:rPr lang="en-US" sz="3200" dirty="0"/>
              <a:t> </a:t>
            </a:r>
            <a:r>
              <a:rPr lang="en-US" sz="3200" dirty="0" err="1"/>
              <a:t>akan</a:t>
            </a:r>
            <a:r>
              <a:rPr lang="en-US" sz="3200" dirty="0"/>
              <a:t> </a:t>
            </a:r>
            <a:r>
              <a:rPr lang="en-US" sz="3200" dirty="0" err="1"/>
              <a:t>secara</a:t>
            </a:r>
            <a:r>
              <a:rPr lang="en-US" sz="3200" dirty="0"/>
              <a:t> </a:t>
            </a:r>
            <a:r>
              <a:rPr lang="en-US" sz="3200" dirty="0" err="1"/>
              <a:t>otomatis</a:t>
            </a:r>
            <a:r>
              <a:rPr lang="en-US" sz="3200" dirty="0"/>
              <a:t> </a:t>
            </a:r>
            <a:r>
              <a:rPr lang="en-US" sz="3200" dirty="0" err="1"/>
              <a:t>menaikkan</a:t>
            </a:r>
            <a:r>
              <a:rPr lang="en-US" sz="3200" dirty="0"/>
              <a:t> </a:t>
            </a:r>
            <a:r>
              <a:rPr lang="en-US" sz="3200" dirty="0" err="1"/>
              <a:t>sumber</a:t>
            </a:r>
            <a:r>
              <a:rPr lang="en-US" sz="3200" dirty="0"/>
              <a:t> </a:t>
            </a:r>
            <a:r>
              <a:rPr lang="en-US" sz="3200" dirty="0" err="1"/>
              <a:t>daya</a:t>
            </a:r>
            <a:r>
              <a:rPr lang="en-US" sz="3200" dirty="0"/>
              <a:t> (scale up) </a:t>
            </a:r>
            <a:r>
              <a:rPr lang="en-US" sz="3200" dirty="0" err="1"/>
              <a:t>jika</a:t>
            </a:r>
            <a:r>
              <a:rPr lang="en-US" sz="3200" dirty="0"/>
              <a:t> </a:t>
            </a:r>
            <a:r>
              <a:rPr lang="en-US" sz="3200" dirty="0" err="1"/>
              <a:t>terjadi</a:t>
            </a:r>
            <a:r>
              <a:rPr lang="en-US" sz="3200" dirty="0"/>
              <a:t> </a:t>
            </a:r>
            <a:r>
              <a:rPr lang="en-US" sz="3200" dirty="0" err="1"/>
              <a:t>lonjakan</a:t>
            </a:r>
            <a:r>
              <a:rPr lang="en-US" sz="3200" dirty="0"/>
              <a:t> </a:t>
            </a:r>
            <a:r>
              <a:rPr lang="en-US" sz="3200" dirty="0" err="1"/>
              <a:t>jumlah</a:t>
            </a:r>
            <a:r>
              <a:rPr lang="en-US" sz="3200" dirty="0"/>
              <a:t> </a:t>
            </a:r>
            <a:r>
              <a:rPr lang="en-US" sz="3200" dirty="0" err="1"/>
              <a:t>pengguna</a:t>
            </a:r>
            <a:r>
              <a:rPr lang="en-US" sz="3200" dirty="0"/>
              <a:t> </a:t>
            </a:r>
            <a:r>
              <a:rPr lang="en-US" sz="3200" dirty="0" err="1"/>
              <a:t>dan</a:t>
            </a:r>
            <a:r>
              <a:rPr lang="en-US" sz="3200" dirty="0"/>
              <a:t> </a:t>
            </a:r>
            <a:r>
              <a:rPr lang="en-US" sz="3200" dirty="0" err="1"/>
              <a:t>mengurangi</a:t>
            </a:r>
            <a:r>
              <a:rPr lang="en-US" sz="3200" dirty="0"/>
              <a:t> (scale down) </a:t>
            </a:r>
            <a:r>
              <a:rPr lang="en-US" sz="3200" dirty="0" err="1"/>
              <a:t>menyesuaikan</a:t>
            </a:r>
            <a:r>
              <a:rPr lang="en-US" sz="3200" dirty="0"/>
              <a:t> </a:t>
            </a:r>
            <a:r>
              <a:rPr lang="en-US" sz="3200" dirty="0" err="1"/>
              <a:t>dengan</a:t>
            </a:r>
            <a:r>
              <a:rPr lang="en-US" sz="3200" dirty="0"/>
              <a:t> </a:t>
            </a:r>
            <a:r>
              <a:rPr lang="en-US" sz="3200" dirty="0" err="1"/>
              <a:t>jumlah</a:t>
            </a:r>
            <a:r>
              <a:rPr lang="en-US" sz="3200" dirty="0"/>
              <a:t> </a:t>
            </a:r>
            <a:r>
              <a:rPr lang="en-US" sz="3200" dirty="0" err="1"/>
              <a:t>pengguna</a:t>
            </a:r>
            <a:r>
              <a:rPr lang="en-US" sz="3200" dirty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419" y="3674557"/>
            <a:ext cx="2938410" cy="415598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14321" y="258538"/>
            <a:ext cx="52461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3D3D3D"/>
                </a:solidFill>
                <a:latin typeface="Quicksand"/>
              </a:rPr>
              <a:t>Google App Engine (GAE)</a:t>
            </a:r>
            <a:endParaRPr lang="en-US" sz="3200" b="1" i="0" dirty="0">
              <a:solidFill>
                <a:srgbClr val="3D3D3D"/>
              </a:solidFill>
              <a:effectLst/>
              <a:latin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810598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252" y="0"/>
            <a:ext cx="1241318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281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7951" y="0"/>
            <a:ext cx="12461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134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66056" y="1355487"/>
            <a:ext cx="1134913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 smtClean="0">
                <a:solidFill>
                  <a:srgbClr val="3D3D3D"/>
                </a:solidFill>
                <a:latin typeface="Quicksand"/>
              </a:rPr>
              <a:t>Popular 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languages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Dukungan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bahasa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pemrograman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populer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Node.js, Java, Ruby, C#, Go, Python,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atau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PHP.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 smtClean="0">
                <a:solidFill>
                  <a:srgbClr val="3D3D3D"/>
                </a:solidFill>
                <a:latin typeface="Quicksand"/>
              </a:rPr>
              <a:t>Open 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&amp; Flexible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Kita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bebas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menambahkan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library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atau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framework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ke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App Engine </a:t>
            </a:r>
            <a:r>
              <a:rPr lang="en-US" dirty="0" err="1" smtClean="0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 smtClean="0">
                <a:solidFill>
                  <a:srgbClr val="3D3D3D"/>
                </a:solidFill>
                <a:latin typeface="Quicksand"/>
              </a:rPr>
              <a:t>menggunakan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Docker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container.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 smtClean="0">
                <a:solidFill>
                  <a:srgbClr val="3D3D3D"/>
                </a:solidFill>
                <a:latin typeface="Quicksand"/>
              </a:rPr>
              <a:t>Fully </a:t>
            </a:r>
            <a:r>
              <a:rPr lang="en-US" b="1" dirty="0">
                <a:solidFill>
                  <a:srgbClr val="3D3D3D"/>
                </a:solidFill>
                <a:latin typeface="Quicksand"/>
              </a:rPr>
              <a:t>managed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Infrastruktur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lingkungan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pengembangan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telah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diatur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penuh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oleh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App Engine,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membuat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kita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lebih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fokus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pengembangan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inovasi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dirty="0" smtClean="0">
                <a:solidFill>
                  <a:srgbClr val="3D3D3D"/>
                </a:solidFill>
                <a:latin typeface="Quicksand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>
              <a:solidFill>
                <a:srgbClr val="3D3D3D"/>
              </a:solidFill>
              <a:latin typeface="Quicksand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1" dirty="0">
                <a:solidFill>
                  <a:srgbClr val="3D3D3D"/>
                </a:solidFill>
                <a:latin typeface="Quicksand"/>
              </a:rPr>
              <a:t>Monitoring, Logging &amp; Diagnostics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Integrasi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Google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Stackdriver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membantu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kita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memantau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kondisi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.</a:t>
            </a:r>
            <a:endParaRPr lang="en-US" b="0" i="0" dirty="0">
              <a:solidFill>
                <a:srgbClr val="3D3D3D"/>
              </a:solidFill>
              <a:effectLst/>
              <a:latin typeface="Quicksand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87899" y="314521"/>
            <a:ext cx="116437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3D3D3D"/>
                </a:solidFill>
                <a:latin typeface="Quicksand"/>
              </a:rPr>
              <a:t>Google App Engine </a:t>
            </a:r>
            <a:r>
              <a:rPr lang="en-US" sz="3200" b="1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3200" b="1" dirty="0" err="1">
                <a:solidFill>
                  <a:srgbClr val="3D3D3D"/>
                </a:solidFill>
                <a:latin typeface="Quicksand"/>
              </a:rPr>
              <a:t>beberapa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3200" b="1" dirty="0" err="1">
                <a:solidFill>
                  <a:srgbClr val="3D3D3D"/>
                </a:solidFill>
                <a:latin typeface="Quicksand"/>
              </a:rPr>
              <a:t>fitur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3200" b="1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3200" b="1" dirty="0" err="1">
                <a:solidFill>
                  <a:srgbClr val="3D3D3D"/>
                </a:solidFill>
                <a:latin typeface="Quicksand"/>
              </a:rPr>
              <a:t>berikut</a:t>
            </a:r>
            <a:r>
              <a:rPr lang="en-US" sz="3200" b="1" dirty="0">
                <a:solidFill>
                  <a:srgbClr val="3D3D3D"/>
                </a:solidFill>
                <a:latin typeface="Quicksand"/>
              </a:rPr>
              <a:t>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419" y="3674557"/>
            <a:ext cx="2938410" cy="415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21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3016</TotalTime>
  <Words>977</Words>
  <Application>Microsoft Office PowerPoint</Application>
  <PresentationFormat>Widescreen</PresentationFormat>
  <Paragraphs>93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Calibri</vt:lpstr>
      <vt:lpstr>Quicksand</vt:lpstr>
      <vt:lpstr>Nunito</vt:lpstr>
      <vt:lpstr>Times New Roman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Ahyar Muawwal</dc:creator>
  <cp:lastModifiedBy>Microsoft account</cp:lastModifiedBy>
  <cp:revision>121</cp:revision>
  <dcterms:created xsi:type="dcterms:W3CDTF">2018-05-08T03:21:10Z</dcterms:created>
  <dcterms:modified xsi:type="dcterms:W3CDTF">2020-04-06T08:40:40Z</dcterms:modified>
</cp:coreProperties>
</file>